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88163" cy="100203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8498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09" algn="l" rtl="0" fontAlgn="base">
      <a:spcBef>
        <a:spcPct val="0"/>
      </a:spcBef>
      <a:spcAft>
        <a:spcPct val="0"/>
      </a:spcAft>
      <a:defRPr sz="8498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217" algn="l" rtl="0" fontAlgn="base">
      <a:spcBef>
        <a:spcPct val="0"/>
      </a:spcBef>
      <a:spcAft>
        <a:spcPct val="0"/>
      </a:spcAft>
      <a:defRPr sz="8498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326" algn="l" rtl="0" fontAlgn="base">
      <a:spcBef>
        <a:spcPct val="0"/>
      </a:spcBef>
      <a:spcAft>
        <a:spcPct val="0"/>
      </a:spcAft>
      <a:defRPr sz="8498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434" algn="l" rtl="0" fontAlgn="base">
      <a:spcBef>
        <a:spcPct val="0"/>
      </a:spcBef>
      <a:spcAft>
        <a:spcPct val="0"/>
      </a:spcAft>
      <a:defRPr sz="8498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543" algn="l" defTabSz="914217" rtl="0" eaLnBrk="1" latinLnBrk="0" hangingPunct="1">
      <a:defRPr sz="8498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2651" algn="l" defTabSz="914217" rtl="0" eaLnBrk="1" latinLnBrk="0" hangingPunct="1">
      <a:defRPr sz="8498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99760" algn="l" defTabSz="914217" rtl="0" eaLnBrk="1" latinLnBrk="0" hangingPunct="1">
      <a:defRPr sz="8498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6868" algn="l" defTabSz="914217" rtl="0" eaLnBrk="1" latinLnBrk="0" hangingPunct="1">
      <a:defRPr sz="8498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0C3"/>
    <a:srgbClr val="BD297E"/>
    <a:srgbClr val="FFFF66"/>
    <a:srgbClr val="33CC33"/>
    <a:srgbClr val="0034AA"/>
    <a:srgbClr val="0033AA"/>
    <a:srgbClr val="051B3C"/>
    <a:srgbClr val="1A164C"/>
    <a:srgbClr val="091C40"/>
    <a:srgbClr val="0C1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" d="100"/>
          <a:sy n="10" d="100"/>
        </p:scale>
        <p:origin x="2796" y="372"/>
      </p:cViewPr>
      <p:guideLst>
        <p:guide orient="horz" pos="13607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2755"/>
          </a:xfrm>
          <a:prstGeom prst="rect">
            <a:avLst/>
          </a:prstGeom>
        </p:spPr>
        <p:txBody>
          <a:bodyPr vert="horz" lIns="93180" tIns="46590" rIns="93180" bIns="4659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3180" tIns="46590" rIns="93180" bIns="46590" rtlCol="0"/>
          <a:lstStyle>
            <a:lvl1pPr algn="r">
              <a:defRPr sz="1200"/>
            </a:lvl1pPr>
          </a:lstStyle>
          <a:p>
            <a:fld id="{093147F8-96CC-4E11-B119-B061912E99C7}" type="datetimeFigureOut">
              <a:rPr lang="pt-BR" smtClean="0"/>
              <a:t>12/06/2019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80" tIns="46590" rIns="93180" bIns="4659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8" y="4822269"/>
            <a:ext cx="5510530" cy="3945493"/>
          </a:xfrm>
          <a:prstGeom prst="rect">
            <a:avLst/>
          </a:prstGeom>
        </p:spPr>
        <p:txBody>
          <a:bodyPr vert="horz" lIns="93180" tIns="46590" rIns="93180" bIns="4659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0" cy="502754"/>
          </a:xfrm>
          <a:prstGeom prst="rect">
            <a:avLst/>
          </a:prstGeom>
        </p:spPr>
        <p:txBody>
          <a:bodyPr vert="horz" lIns="93180" tIns="46590" rIns="93180" bIns="4659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3180" tIns="46590" rIns="93180" bIns="46590" rtlCol="0" anchor="b"/>
          <a:lstStyle>
            <a:lvl1pPr algn="r">
              <a:defRPr sz="1200"/>
            </a:lvl1pPr>
          </a:lstStyle>
          <a:p>
            <a:fld id="{59E74FC0-1F5D-4F12-9CB7-C347CA5AD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90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106" y="11184029"/>
            <a:ext cx="27539077" cy="771572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211" y="20399772"/>
            <a:ext cx="22678867" cy="920119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FB55-3D70-4BAD-839B-FC50B8ECCD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A339-95A6-4FDD-AF77-780580BDA7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89960" y="1441822"/>
            <a:ext cx="7288729" cy="3071738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601" y="1441822"/>
            <a:ext cx="21716983" cy="3071738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3DC10-F828-4F5F-8BA0-70D7FB7E96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6B39-6F47-4908-B2AC-9BF47D74F4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8675" y="23133941"/>
            <a:ext cx="27540665" cy="71495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8675" y="15258163"/>
            <a:ext cx="27540665" cy="787577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5DE7E-D833-4009-A68E-D20EEA3083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602" y="8399596"/>
            <a:ext cx="14502855" cy="237596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5833" y="8399596"/>
            <a:ext cx="14502856" cy="237596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31DCB-5320-4968-8819-B4312349A8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601" y="8058321"/>
            <a:ext cx="14313971" cy="3358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601" y="11416836"/>
            <a:ext cx="14313971" cy="207423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58371" y="8058321"/>
            <a:ext cx="14320320" cy="3358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371" y="11416836"/>
            <a:ext cx="14320320" cy="207423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1F34-67E9-445C-A658-7B5892E7E5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F419-487C-4610-B05D-8B03800A2C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C054-1BAD-4AF7-B7D3-70505473C7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600" y="1433884"/>
            <a:ext cx="10658495" cy="60992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7978" y="1433884"/>
            <a:ext cx="18110713" cy="30725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600" y="7533181"/>
            <a:ext cx="10658495" cy="246260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9F74-FDC3-40E4-B423-7B6E8CD028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655" y="25200109"/>
            <a:ext cx="19439255" cy="29749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655" y="3216979"/>
            <a:ext cx="19439255" cy="215995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655" y="28175019"/>
            <a:ext cx="19439255" cy="42249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F0A55-5B41-4AAE-9B0A-546F80683D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600" y="1730184"/>
            <a:ext cx="29158089" cy="72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600" y="10079515"/>
            <a:ext cx="29158089" cy="2851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600" y="39340264"/>
            <a:ext cx="7558564" cy="3000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>
              <a:defRPr sz="66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69598" y="39340264"/>
            <a:ext cx="10260092" cy="3000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>
              <a:defRPr sz="66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0126" y="39340264"/>
            <a:ext cx="7558564" cy="3000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r">
              <a:defRPr sz="6600">
                <a:latin typeface="Arial" pitchFamily="34" charset="0"/>
              </a:defRPr>
            </a:lvl1pPr>
          </a:lstStyle>
          <a:p>
            <a:pPr>
              <a:defRPr/>
            </a:pPr>
            <a:fld id="{6E90FC6F-B3B1-45A0-9D82-07D9289962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11" descr="banner_apres_sbs_pp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2392939" cy="57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2pPr>
      <a:lvl3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3pPr>
      <a:lvl4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4pPr>
      <a:lvl5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5pPr>
      <a:lvl6pPr marL="4572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6pPr>
      <a:lvl7pPr marL="9144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7pPr>
      <a:lvl8pPr marL="13716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8pPr>
      <a:lvl9pPr marL="18288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9pPr>
    </p:titleStyle>
    <p:bodyStyle>
      <a:lvl1pPr marL="1620838" indent="-1620838" algn="l" defTabSz="4321175" rtl="0" eaLnBrk="0" fontAlgn="base" hangingPunct="0">
        <a:spcBef>
          <a:spcPct val="20000"/>
        </a:spcBef>
        <a:spcAft>
          <a:spcPct val="0"/>
        </a:spcAft>
        <a:buChar char="•"/>
        <a:defRPr sz="151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21175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400675" indent="-1079500" algn="l" defTabSz="4321175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263" indent="-1081088" algn="l" defTabSz="4321175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1850" indent="-1081088" algn="l" defTabSz="4321175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790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62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34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06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3000"/>
            <a:lum/>
          </a:blip>
          <a:srcRect/>
          <a:stretch>
            <a:fillRect t="29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50"/>
          <p:cNvSpPr txBox="1">
            <a:spLocks noChangeArrowheads="1"/>
          </p:cNvSpPr>
          <p:nvPr/>
        </p:nvSpPr>
        <p:spPr bwMode="auto">
          <a:xfrm>
            <a:off x="1572047" y="11459109"/>
            <a:ext cx="13537503" cy="923330"/>
          </a:xfrm>
          <a:prstGeom prst="rect">
            <a:avLst/>
          </a:prstGeom>
          <a:solidFill>
            <a:srgbClr val="0034AA"/>
          </a:solidFill>
          <a:ln>
            <a:solidFill>
              <a:srgbClr val="0033AA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 smtClean="0">
                <a:solidFill>
                  <a:schemeClr val="bg1"/>
                </a:solidFill>
                <a:cs typeface="Times New Roman" pitchFamily="18" charset="0"/>
              </a:rPr>
              <a:t>SITUAÇÃO PROBLEMA</a:t>
            </a:r>
            <a:endParaRPr lang="pt-BR" sz="5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1637183" y="28246988"/>
            <a:ext cx="13537503" cy="923330"/>
          </a:xfrm>
          <a:prstGeom prst="rect">
            <a:avLst/>
          </a:prstGeom>
          <a:solidFill>
            <a:srgbClr val="0034AA"/>
          </a:solidFill>
          <a:ln>
            <a:solidFill>
              <a:srgbClr val="0033AA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 smtClean="0">
                <a:solidFill>
                  <a:schemeClr val="bg1"/>
                </a:solidFill>
                <a:cs typeface="Times New Roman" pitchFamily="18" charset="0"/>
              </a:rPr>
              <a:t>REFERENCIAL TEÓRICO</a:t>
            </a:r>
            <a:endParaRPr lang="pt-BR" sz="5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1637184" y="17917501"/>
            <a:ext cx="13537503" cy="923330"/>
          </a:xfrm>
          <a:prstGeom prst="rect">
            <a:avLst/>
          </a:prstGeom>
          <a:solidFill>
            <a:srgbClr val="0034AA"/>
          </a:solidFill>
          <a:ln>
            <a:solidFill>
              <a:srgbClr val="0033AA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tabLst>
                <a:tab pos="8245475" algn="l"/>
              </a:tabLst>
              <a:defRPr/>
            </a:pPr>
            <a:r>
              <a:rPr lang="pt-BR" sz="5400" b="1" dirty="0" smtClean="0">
                <a:solidFill>
                  <a:schemeClr val="bg1"/>
                </a:solidFill>
                <a:cs typeface="Times New Roman" pitchFamily="18" charset="0"/>
              </a:rPr>
              <a:t>HIPÓTESE</a:t>
            </a:r>
            <a:endParaRPr lang="pt-BR" sz="5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17359471" y="31713435"/>
            <a:ext cx="13537503" cy="923330"/>
          </a:xfrm>
          <a:prstGeom prst="rect">
            <a:avLst/>
          </a:prstGeom>
          <a:solidFill>
            <a:srgbClr val="0034AA"/>
          </a:solidFill>
          <a:ln>
            <a:solidFill>
              <a:srgbClr val="0033AA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 smtClean="0">
                <a:solidFill>
                  <a:schemeClr val="bg1"/>
                </a:solidFill>
                <a:cs typeface="Times New Roman" pitchFamily="18" charset="0"/>
              </a:rPr>
              <a:t>CONCLUSÃO</a:t>
            </a:r>
            <a:endParaRPr lang="pt-BR" sz="5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17198561" y="37671161"/>
            <a:ext cx="13537503" cy="923330"/>
          </a:xfrm>
          <a:prstGeom prst="rect">
            <a:avLst/>
          </a:prstGeom>
          <a:solidFill>
            <a:srgbClr val="0034AA"/>
          </a:solidFill>
          <a:ln>
            <a:solidFill>
              <a:srgbClr val="0033AA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 smtClean="0">
                <a:solidFill>
                  <a:schemeClr val="bg1"/>
                </a:solidFill>
                <a:cs typeface="Times New Roman" pitchFamily="18" charset="0"/>
              </a:rPr>
              <a:t>REFERÊNCIAS </a:t>
            </a:r>
            <a:endParaRPr lang="pt-BR" sz="5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37184" y="12844079"/>
            <a:ext cx="13537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	</a:t>
            </a:r>
            <a:r>
              <a:rPr lang="pt-BR" sz="3600" dirty="0"/>
              <a:t>Atividades lúdicas são indispensáveis para uma boa pratica pedagógica, onde essas são partes de um elemento para a interação social e cultural dos indivíduos. Esses são indispensáveis para o desenvolvimento e amadurecimento psicológico, social e cultura de uma criança. Dessa forma, o educador tem como dever estar preocupado em buscar caminhos para a prática dessas atividades</a:t>
            </a:r>
            <a:r>
              <a:rPr lang="pt-BR" sz="3600" dirty="0" smtClean="0"/>
              <a:t>.</a:t>
            </a:r>
          </a:p>
          <a:p>
            <a:pPr algn="just"/>
            <a:r>
              <a:rPr lang="pt-BR" sz="3600" dirty="0" smtClean="0"/>
              <a:t>	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38376" y="19320103"/>
            <a:ext cx="13537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Realizar </a:t>
            </a:r>
            <a:r>
              <a:rPr lang="pt-BR" sz="3600" dirty="0"/>
              <a:t>o levantamento na sala de aula se com a atividade aplicada voltada para a disciplina de matemática com os alunos são capazes de desenvolver melhor o raciocínio lógico e, assim no futuro consigam ter uma maior facilidade para os estudos. </a:t>
            </a:r>
            <a:endParaRPr lang="pt-BR" sz="3600" dirty="0" smtClean="0"/>
          </a:p>
        </p:txBody>
      </p:sp>
      <p:sp>
        <p:nvSpPr>
          <p:cNvPr id="2054" name="CaixaDeTexto 2053"/>
          <p:cNvSpPr txBox="1"/>
          <p:nvPr/>
        </p:nvSpPr>
        <p:spPr>
          <a:xfrm>
            <a:off x="19800044" y="24680598"/>
            <a:ext cx="14431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Figura 2. </a:t>
            </a:r>
            <a:r>
              <a:rPr lang="pt-BR" sz="3000" dirty="0"/>
              <a:t>Aplicação do jogo com os alunos do Nível </a:t>
            </a:r>
            <a:r>
              <a:rPr lang="pt-BR" sz="3000" dirty="0" smtClean="0"/>
              <a:t>V</a:t>
            </a:r>
            <a:endParaRPr lang="pt-BR" sz="3000" dirty="0"/>
          </a:p>
        </p:txBody>
      </p:sp>
      <p:sp>
        <p:nvSpPr>
          <p:cNvPr id="2058" name="CaixaDeTexto 2057"/>
          <p:cNvSpPr txBox="1"/>
          <p:nvPr/>
        </p:nvSpPr>
        <p:spPr>
          <a:xfrm>
            <a:off x="21100482" y="30911595"/>
            <a:ext cx="67810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 smtClean="0"/>
              <a:t>Gráfico 1. </a:t>
            </a:r>
            <a:r>
              <a:rPr lang="pt-BR" sz="3000" dirty="0"/>
              <a:t>Resolução do jogo sensorial</a:t>
            </a:r>
          </a:p>
        </p:txBody>
      </p:sp>
      <p:sp>
        <p:nvSpPr>
          <p:cNvPr id="2059" name="CaixaDeTexto 2058"/>
          <p:cNvSpPr txBox="1"/>
          <p:nvPr/>
        </p:nvSpPr>
        <p:spPr>
          <a:xfrm>
            <a:off x="17284315" y="32884607"/>
            <a:ext cx="1353750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	</a:t>
            </a:r>
            <a:r>
              <a:rPr lang="pt-BR" sz="3600" dirty="0" smtClean="0"/>
              <a:t>A atividade desenvolvida foi importante </a:t>
            </a:r>
            <a:r>
              <a:rPr lang="pt-BR" sz="3600" dirty="0"/>
              <a:t>para a </a:t>
            </a:r>
            <a:r>
              <a:rPr lang="pt-BR" sz="3600" dirty="0" smtClean="0"/>
              <a:t>verificar que o </a:t>
            </a:r>
            <a:r>
              <a:rPr lang="pt-BR" sz="3600" dirty="0"/>
              <a:t>método de ensino sensorial pode incentivar e beneficiar o ensino dessas crianças é confirmado, uma vez que foi possível verificar que elas conseguiram resolver as questões propostas de forma mais </a:t>
            </a:r>
            <a:r>
              <a:rPr lang="pt-BR" sz="3600" dirty="0" smtClean="0"/>
              <a:t>ágil. Por </a:t>
            </a:r>
            <a:r>
              <a:rPr lang="pt-BR" sz="3600" dirty="0"/>
              <a:t>fim, essa pesquisa sugere a necessidade de outros estudos voltado para a educação infantil e os métodos lúdicos de ensino, assim como estudos voltados para saber o motivo do interesse dos jovens a respeito de novas formas de aprendizado.</a:t>
            </a:r>
          </a:p>
          <a:p>
            <a:pPr algn="just"/>
            <a:endParaRPr lang="pt-BR" sz="3000" dirty="0"/>
          </a:p>
        </p:txBody>
      </p:sp>
      <p:sp>
        <p:nvSpPr>
          <p:cNvPr id="2060" name="CaixaDeTexto 2059"/>
          <p:cNvSpPr txBox="1"/>
          <p:nvPr/>
        </p:nvSpPr>
        <p:spPr>
          <a:xfrm>
            <a:off x="17198561" y="38842333"/>
            <a:ext cx="1353750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ABREU, E. S. et al. Alimentação mundial - uma reflexão sobre a história. </a:t>
            </a:r>
            <a:r>
              <a:rPr lang="pt-BR" sz="2000" b="1" dirty="0"/>
              <a:t>Saúde e Sociedade</a:t>
            </a:r>
            <a:r>
              <a:rPr lang="pt-BR" sz="2000" dirty="0"/>
              <a:t>, 2001.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ARIES, P. </a:t>
            </a:r>
            <a:r>
              <a:rPr lang="pt-BR" sz="2000" b="1" dirty="0"/>
              <a:t>História social da criança e da família</a:t>
            </a:r>
            <a:r>
              <a:rPr lang="pt-BR" sz="2000" dirty="0"/>
              <a:t>. Rio de Janeiro: Zahar, 1981.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GIL, A. C. </a:t>
            </a:r>
            <a:r>
              <a:rPr lang="pt-BR" sz="2000" b="1" dirty="0"/>
              <a:t>Métodos e Técnicas de Pesquisa Social. </a:t>
            </a:r>
            <a:r>
              <a:rPr lang="pt-BR" sz="2000" dirty="0"/>
              <a:t>6 ed. São Paulo: Scipione, 2008.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OLIVEIRA, V. B. (</a:t>
            </a:r>
            <a:r>
              <a:rPr lang="pt-BR" sz="2000" dirty="0" err="1"/>
              <a:t>org</a:t>
            </a:r>
            <a:r>
              <a:rPr lang="pt-BR" sz="2000" dirty="0"/>
              <a:t>). </a:t>
            </a:r>
            <a:r>
              <a:rPr lang="pt-BR" sz="2000" b="1" dirty="0"/>
              <a:t>O brincar e a criança do nascimento aos seis anos</a:t>
            </a:r>
            <a:r>
              <a:rPr lang="pt-BR" sz="2000" dirty="0"/>
              <a:t>. Petrópolis, RJ: Vozes, 2000.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VYGOTSKY, L. S. et al. </a:t>
            </a:r>
            <a:r>
              <a:rPr lang="pt-BR" sz="2000" b="1" dirty="0"/>
              <a:t>Linguagem, desenvolvimento e aprendizagem</a:t>
            </a:r>
            <a:r>
              <a:rPr lang="pt-BR" sz="2000" dirty="0"/>
              <a:t>. São Paulo: Ícone/EDUSP, 1988.</a:t>
            </a:r>
          </a:p>
          <a:p>
            <a:r>
              <a:rPr lang="pt-BR" sz="2500" dirty="0"/>
              <a:t> 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-35586"/>
            <a:ext cx="32399288" cy="187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8800" b="1" dirty="0">
                <a:solidFill>
                  <a:srgbClr val="0033A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IMPORTÂNCIA </a:t>
            </a:r>
            <a:r>
              <a:rPr lang="pt-BR" sz="8800" b="1" dirty="0" smtClean="0">
                <a:solidFill>
                  <a:srgbClr val="0033A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8800" b="1" dirty="0">
                <a:solidFill>
                  <a:srgbClr val="0033A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BRINCAR NA EDUCAÇÃO </a:t>
            </a:r>
            <a:r>
              <a:rPr lang="pt-BR" sz="8800" b="1" dirty="0" smtClean="0">
                <a:solidFill>
                  <a:srgbClr val="0033A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INFANTIL</a:t>
            </a:r>
            <a:endParaRPr lang="pt-BR" sz="8000" dirty="0">
              <a:solidFill>
                <a:srgbClr val="0033A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884570" y="3429417"/>
            <a:ext cx="20802897" cy="281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4100" b="1" dirty="0" smtClean="0">
                <a:solidFill>
                  <a:srgbClr val="0033A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MARIA EMÍLIA FERNANDES DE BARROS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4100" b="1" dirty="0" smtClean="0">
                <a:solidFill>
                  <a:srgbClr val="0033A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TALITA NAELY COSTA ABDALA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4100" b="1" dirty="0" smtClean="0">
                <a:solidFill>
                  <a:srgbClr val="0033A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SUELLEN KADIJA DE SOUZA ROCHA</a:t>
            </a:r>
            <a:endParaRPr lang="pt-BR" sz="4100" b="1" dirty="0">
              <a:solidFill>
                <a:srgbClr val="0033AA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6119901" y="6312745"/>
            <a:ext cx="16198850" cy="18682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4100" dirty="0" smtClean="0">
                <a:solidFill>
                  <a:srgbClr val="0033A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ORIENTADOR(A): </a:t>
            </a:r>
            <a:r>
              <a:rPr lang="pt-BR" sz="4100" dirty="0" smtClean="0">
                <a:solidFill>
                  <a:srgbClr val="0033AA"/>
                </a:solidFill>
                <a:latin typeface="+mn-lt"/>
              </a:rPr>
              <a:t>LAMARA CRISTINA SILVA DE SOUZA GOMES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4100" dirty="0" smtClean="0">
                <a:solidFill>
                  <a:srgbClr val="0033AA"/>
                </a:solidFill>
                <a:latin typeface="+mn-lt"/>
              </a:rPr>
              <a:t>CO-ORIENTADOR(A): ANDRÉ LEANDRO</a:t>
            </a: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1" y="8865330"/>
            <a:ext cx="32399288" cy="923330"/>
          </a:xfrm>
          <a:prstGeom prst="rect">
            <a:avLst/>
          </a:prstGeom>
          <a:solidFill>
            <a:srgbClr val="0034AA"/>
          </a:solidFill>
          <a:ln>
            <a:solidFill>
              <a:srgbClr val="0033AA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t-BR" sz="5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4" name="Text Box 50"/>
          <p:cNvSpPr txBox="1">
            <a:spLocks noChangeArrowheads="1"/>
          </p:cNvSpPr>
          <p:nvPr/>
        </p:nvSpPr>
        <p:spPr bwMode="auto">
          <a:xfrm>
            <a:off x="17116821" y="11467725"/>
            <a:ext cx="13537503" cy="923330"/>
          </a:xfrm>
          <a:prstGeom prst="rect">
            <a:avLst/>
          </a:prstGeom>
          <a:solidFill>
            <a:srgbClr val="0034AA"/>
          </a:solidFill>
          <a:ln>
            <a:solidFill>
              <a:srgbClr val="0033AA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 smtClean="0">
                <a:solidFill>
                  <a:schemeClr val="bg1"/>
                </a:solidFill>
                <a:cs typeface="Times New Roman" pitchFamily="18" charset="0"/>
              </a:rPr>
              <a:t>MATERIAIS E MÉTODOS</a:t>
            </a:r>
            <a:endParaRPr lang="pt-BR" sz="5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43523" y="30139788"/>
            <a:ext cx="135375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300" dirty="0"/>
              <a:t>	</a:t>
            </a:r>
            <a:r>
              <a:rPr lang="pt-BR" sz="3600" dirty="0"/>
              <a:t>A atividade foi realizada </a:t>
            </a:r>
            <a:r>
              <a:rPr lang="pt-BR" sz="3600" dirty="0" smtClean="0"/>
              <a:t>no Colégio Menino Deus localizado no </a:t>
            </a:r>
            <a:r>
              <a:rPr lang="pt-BR" sz="3600" dirty="0"/>
              <a:t>município de Mossoró/RN.</a:t>
            </a:r>
          </a:p>
          <a:p>
            <a:pPr algn="just"/>
            <a:r>
              <a:rPr lang="pt-BR" sz="3600" dirty="0"/>
              <a:t>	O estudo foi desenvolvido no período de </a:t>
            </a:r>
            <a:r>
              <a:rPr lang="pt-BR" sz="3600" dirty="0" smtClean="0"/>
              <a:t>2018, </a:t>
            </a:r>
            <a:r>
              <a:rPr lang="pt-BR" sz="3600" dirty="0"/>
              <a:t>o procedimento metodológico utilizado nesse trabalho consiste </a:t>
            </a:r>
            <a:r>
              <a:rPr lang="pt-BR" sz="3600" dirty="0" smtClean="0"/>
              <a:t>em três etapas</a:t>
            </a:r>
            <a:r>
              <a:rPr lang="pt-BR" sz="3600" dirty="0"/>
              <a:t>, a saber: a primeira trata-se da revisão de literatura sobre o tema; a segunda etapa foi realizada a aplicação </a:t>
            </a:r>
            <a:r>
              <a:rPr lang="pt-BR" sz="3600" dirty="0" smtClean="0"/>
              <a:t>do exercício e aplicação do jogo; </a:t>
            </a:r>
            <a:r>
              <a:rPr lang="pt-BR" sz="3600" dirty="0"/>
              <a:t>na terceira etapa trabalhou-se </a:t>
            </a:r>
            <a:r>
              <a:rPr lang="pt-BR" sz="3600" dirty="0" smtClean="0"/>
              <a:t>com a analise dos dados coletados.</a:t>
            </a:r>
            <a:endParaRPr lang="pt-BR" sz="3600" dirty="0"/>
          </a:p>
          <a:p>
            <a:pPr algn="just"/>
            <a:r>
              <a:rPr lang="pt-BR" sz="3600" dirty="0"/>
              <a:t>	Quanto aos instrumentos de coleta de dados foi utilizado a aplicação de </a:t>
            </a:r>
            <a:r>
              <a:rPr lang="pt-BR" sz="3600" dirty="0" smtClean="0"/>
              <a:t>exercício, </a:t>
            </a:r>
            <a:r>
              <a:rPr lang="pt-BR" sz="3600" dirty="0"/>
              <a:t>foram realizadas observações </a:t>
            </a:r>
            <a:r>
              <a:rPr lang="pt-BR" sz="3600" i="1" dirty="0"/>
              <a:t>in loco </a:t>
            </a:r>
            <a:r>
              <a:rPr lang="pt-BR" sz="3600" dirty="0"/>
              <a:t>e registro fotográfico.</a:t>
            </a:r>
          </a:p>
        </p:txBody>
      </p:sp>
      <p:pic>
        <p:nvPicPr>
          <p:cNvPr id="25" name="Imagem 24" descr="C:\Users\Sostenes\Pictures\079a81ca-65f0-4dc8-b5d2-a6c7707a68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026" y="13074438"/>
            <a:ext cx="6962392" cy="5220000"/>
          </a:xfrm>
          <a:prstGeom prst="rect">
            <a:avLst/>
          </a:prstGeom>
          <a:ln w="38100" cap="sq">
            <a:solidFill>
              <a:srgbClr val="0034AA"/>
            </a:solidFill>
            <a:prstDash val="solid"/>
            <a:miter lim="800000"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9138140" y="18286833"/>
            <a:ext cx="124043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pt-BR" sz="3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t-BR" sz="3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Aplicação do exercício com os alunos do Nível V</a:t>
            </a:r>
            <a:endParaRPr lang="pt-BR" sz="3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32" y="4822844"/>
            <a:ext cx="14880097" cy="3566189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10699034" y="1971481"/>
            <a:ext cx="20802897" cy="92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pt-BR" sz="4100" b="1" dirty="0" smtClean="0">
                <a:solidFill>
                  <a:srgbClr val="0033A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8º ANO “B”</a:t>
            </a:r>
            <a:endParaRPr lang="pt-BR" sz="4100" b="1" dirty="0">
              <a:solidFill>
                <a:srgbClr val="0033AA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1637184" y="23553850"/>
            <a:ext cx="13537503" cy="923330"/>
          </a:xfrm>
          <a:prstGeom prst="rect">
            <a:avLst/>
          </a:prstGeom>
          <a:solidFill>
            <a:srgbClr val="0034AA"/>
          </a:solidFill>
          <a:ln>
            <a:solidFill>
              <a:srgbClr val="0033AA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tabLst>
                <a:tab pos="8245475" algn="l"/>
              </a:tabLst>
              <a:defRPr/>
            </a:pPr>
            <a:r>
              <a:rPr lang="pt-BR" sz="5400" b="1" dirty="0" smtClean="0">
                <a:solidFill>
                  <a:schemeClr val="bg1"/>
                </a:solidFill>
                <a:cs typeface="Times New Roman" pitchFamily="18" charset="0"/>
              </a:rPr>
              <a:t>OBJETIVOS</a:t>
            </a:r>
            <a:endParaRPr lang="pt-BR" sz="5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651324" y="24910285"/>
            <a:ext cx="13537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Como </a:t>
            </a:r>
            <a:r>
              <a:rPr lang="pt-BR" sz="3600" dirty="0"/>
              <a:t>objetivo específico procurou-se:</a:t>
            </a:r>
          </a:p>
          <a:p>
            <a:pPr lvl="0" algn="just"/>
            <a:r>
              <a:rPr lang="pt-BR" sz="3600" dirty="0"/>
              <a:t>•Identificar se os alunos conseguem resolver bem o exercício antes da aplicação da brincadeira lúdica de ensino;</a:t>
            </a:r>
          </a:p>
          <a:p>
            <a:pPr lvl="0" algn="just"/>
            <a:r>
              <a:rPr lang="pt-BR" sz="3600" dirty="0"/>
              <a:t>•Conhecer o perfil dos alunos.</a:t>
            </a:r>
          </a:p>
          <a:p>
            <a:pPr algn="just"/>
            <a:endParaRPr lang="pt-BR" sz="3600" dirty="0"/>
          </a:p>
        </p:txBody>
      </p:sp>
      <p:pic>
        <p:nvPicPr>
          <p:cNvPr id="33" name="Imagem 32" descr="C:\Users\Sostenes\Pictures\079a81ca-65f0-4dc8-b5d2-a6c7707a68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116" y="18964661"/>
            <a:ext cx="6962392" cy="5220000"/>
          </a:xfrm>
          <a:prstGeom prst="rect">
            <a:avLst/>
          </a:prstGeom>
          <a:ln w="38100" cap="sq">
            <a:solidFill>
              <a:srgbClr val="0034AA"/>
            </a:solidFill>
            <a:prstDash val="solid"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178</Words>
  <Application>Microsoft Office PowerPoint</Application>
  <PresentationFormat>Personalizar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Design padrão</vt:lpstr>
      <vt:lpstr>Apresentação do PowerPoint</vt:lpstr>
    </vt:vector>
  </TitlesOfParts>
  <Company>UFC - Universidade Federal do Ceará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Hidrosed</dc:creator>
  <cp:lastModifiedBy>Administrator</cp:lastModifiedBy>
  <cp:revision>168</cp:revision>
  <cp:lastPrinted>2019-06-06T19:20:33Z</cp:lastPrinted>
  <dcterms:created xsi:type="dcterms:W3CDTF">2009-08-05T17:04:46Z</dcterms:created>
  <dcterms:modified xsi:type="dcterms:W3CDTF">2019-06-12T17:39:57Z</dcterms:modified>
</cp:coreProperties>
</file>